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2" r:id="rId5"/>
    <p:sldId id="268" r:id="rId6"/>
    <p:sldId id="281" r:id="rId7"/>
    <p:sldId id="295" r:id="rId8"/>
    <p:sldId id="310" r:id="rId9"/>
    <p:sldId id="318" r:id="rId10"/>
    <p:sldId id="317" r:id="rId11"/>
    <p:sldId id="319" r:id="rId12"/>
    <p:sldId id="320" r:id="rId13"/>
    <p:sldId id="321" r:id="rId14"/>
    <p:sldId id="303" r:id="rId15"/>
    <p:sldId id="314" r:id="rId16"/>
    <p:sldId id="312" r:id="rId17"/>
    <p:sldId id="313" r:id="rId18"/>
    <p:sldId id="316" r:id="rId19"/>
    <p:sldId id="285" r:id="rId20"/>
    <p:sldId id="315" r:id="rId21"/>
    <p:sldId id="266" r:id="rId22"/>
  </p:sldIdLst>
  <p:sldSz cx="12192000" cy="6858000"/>
  <p:notesSz cx="6858000" cy="9144000"/>
  <p:embeddedFontLst>
    <p:embeddedFont>
      <p:font typeface="HY견고딕" panose="02030600000101010101" pitchFamily="18" charset="-127"/>
      <p:regular r:id="rId24"/>
    </p:embeddedFont>
    <p:embeddedFont>
      <p:font typeface="Verdana" panose="020B0604030504040204" pitchFamily="34" charset="0"/>
      <p:regular r:id="rId25"/>
      <p:bold r:id="rId26"/>
      <p:italic r:id="rId27"/>
      <p:boldItalic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C7BF"/>
    <a:srgbClr val="FAFAF8"/>
    <a:srgbClr val="C0E6E2"/>
    <a:srgbClr val="A1DBD5"/>
    <a:srgbClr val="B7E3DF"/>
    <a:srgbClr val="5CDABC"/>
    <a:srgbClr val="A7EBDB"/>
    <a:srgbClr val="C7F2E8"/>
    <a:srgbClr val="E3F2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1" autoAdjust="0"/>
    <p:restoredTop sz="75176" autoAdjust="0"/>
  </p:normalViewPr>
  <p:slideViewPr>
    <p:cSldViewPr snapToGrid="0">
      <p:cViewPr varScale="1">
        <p:scale>
          <a:sx n="85" d="100"/>
          <a:sy n="85" d="100"/>
        </p:scale>
        <p:origin x="127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3B85E-8A48-4066-B72F-913BB4E69F8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CB6DC-0120-4A0B-9EB4-AC0E3C506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721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111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529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58740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4657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000" dirty="0"/>
              <a:t>타이머 시간</a:t>
            </a:r>
            <a:r>
              <a:rPr lang="en-US" altLang="ko-KR" sz="1000" dirty="0"/>
              <a:t>(</a:t>
            </a:r>
            <a:r>
              <a:rPr lang="ko-KR" altLang="en-US" sz="1000" dirty="0"/>
              <a:t>동영상 시간</a:t>
            </a:r>
            <a:r>
              <a:rPr lang="en-US" altLang="ko-KR" sz="1000" dirty="0"/>
              <a:t>)</a:t>
            </a:r>
          </a:p>
          <a:p>
            <a:r>
              <a:rPr lang="en-US" altLang="ko-KR" sz="1000" dirty="0"/>
              <a:t>35</a:t>
            </a:r>
            <a:r>
              <a:rPr lang="ko-KR" altLang="en-US" sz="1000" dirty="0"/>
              <a:t>초</a:t>
            </a:r>
            <a:r>
              <a:rPr lang="en-US" altLang="ko-KR" sz="1000" dirty="0"/>
              <a:t>(23</a:t>
            </a:r>
            <a:r>
              <a:rPr lang="ko-KR" altLang="en-US" sz="1000" dirty="0"/>
              <a:t>초</a:t>
            </a:r>
            <a:r>
              <a:rPr lang="en-US" altLang="ko-KR" sz="1000" dirty="0"/>
              <a:t>)</a:t>
            </a:r>
            <a:r>
              <a:rPr lang="ko-KR" altLang="en-US" sz="1000" dirty="0"/>
              <a:t> </a:t>
            </a:r>
            <a:r>
              <a:rPr lang="en-US" altLang="ko-KR" sz="1000" dirty="0"/>
              <a:t>: </a:t>
            </a:r>
            <a:r>
              <a:rPr lang="ko-KR" altLang="en-US" sz="1000" dirty="0"/>
              <a:t>중간 된 것 하늘색</a:t>
            </a:r>
            <a:endParaRPr lang="en-US" altLang="ko-KR" sz="1000" dirty="0"/>
          </a:p>
          <a:p>
            <a:r>
              <a:rPr lang="en-US" altLang="ko-KR" sz="1000" dirty="0"/>
              <a:t>50</a:t>
            </a:r>
            <a:r>
              <a:rPr lang="ko-KR" altLang="en-US" sz="1000" dirty="0"/>
              <a:t>초</a:t>
            </a:r>
            <a:r>
              <a:rPr lang="en-US" altLang="ko-KR" sz="1000" dirty="0"/>
              <a:t>(30</a:t>
            </a:r>
            <a:r>
              <a:rPr lang="ko-KR" altLang="en-US" sz="1000" dirty="0"/>
              <a:t>초</a:t>
            </a:r>
            <a:r>
              <a:rPr lang="en-US" altLang="ko-KR" sz="1000" dirty="0"/>
              <a:t>)</a:t>
            </a:r>
            <a:r>
              <a:rPr lang="ko-KR" altLang="en-US" sz="1000" dirty="0"/>
              <a:t> </a:t>
            </a:r>
            <a:r>
              <a:rPr lang="en-US" altLang="ko-KR" sz="1000" dirty="0"/>
              <a:t>: </a:t>
            </a:r>
            <a:r>
              <a:rPr lang="ko-KR" altLang="en-US" sz="1000" dirty="0"/>
              <a:t>다 된 것 흰색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10</a:t>
            </a:r>
            <a:r>
              <a:rPr lang="ko-KR" altLang="en-US" sz="1000" dirty="0"/>
              <a:t>초 단위로 팩트 바뀜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2’15’’(1’15’’) : </a:t>
            </a:r>
            <a:r>
              <a:rPr lang="ko-KR" altLang="en-US" sz="1000" dirty="0"/>
              <a:t>값 오류 </a:t>
            </a:r>
            <a:r>
              <a:rPr lang="en-US" altLang="ko-KR" sz="1000" dirty="0"/>
              <a:t>– checksum</a:t>
            </a:r>
          </a:p>
          <a:p>
            <a:r>
              <a:rPr lang="en-US" altLang="ko-KR" sz="1000" dirty="0"/>
              <a:t>2’23’’(1’20’’) :  “</a:t>
            </a:r>
          </a:p>
          <a:p>
            <a:r>
              <a:rPr lang="en-US" altLang="ko-KR" sz="1000" dirty="0"/>
              <a:t>2’51’’(1’35’’) : -1</a:t>
            </a:r>
            <a:r>
              <a:rPr lang="ko-KR" altLang="en-US" sz="1000" dirty="0"/>
              <a:t>값에 대한 처리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2’30’’(1’23’’) : </a:t>
            </a:r>
            <a:r>
              <a:rPr lang="ko-KR" altLang="en-US" sz="1000" dirty="0"/>
              <a:t>소리 알람</a:t>
            </a:r>
            <a:endParaRPr lang="en-US" altLang="ko-KR" sz="1000" dirty="0"/>
          </a:p>
          <a:p>
            <a:r>
              <a:rPr lang="en-US" altLang="ko-KR" sz="1000" dirty="0"/>
              <a:t>3’00’’(1’40’’) : “</a:t>
            </a:r>
          </a:p>
          <a:p>
            <a:endParaRPr lang="en-US" altLang="ko-KR" sz="1000" dirty="0"/>
          </a:p>
          <a:p>
            <a:r>
              <a:rPr lang="en-US" altLang="ko-KR" sz="1000" dirty="0"/>
              <a:t>3’15’’(1’51’’) : </a:t>
            </a:r>
            <a:r>
              <a:rPr lang="ko-KR" altLang="en-US" sz="1000" dirty="0" err="1"/>
              <a:t>블투</a:t>
            </a:r>
            <a:r>
              <a:rPr lang="ko-KR" altLang="en-US" sz="1000" dirty="0"/>
              <a:t> 종료</a:t>
            </a:r>
            <a:endParaRPr lang="en-US" altLang="ko-KR" sz="1000" dirty="0"/>
          </a:p>
          <a:p>
            <a:r>
              <a:rPr lang="en-US" altLang="ko-KR" sz="1000" dirty="0"/>
              <a:t>       (1’56’’) : </a:t>
            </a:r>
            <a:r>
              <a:rPr lang="ko-KR" altLang="en-US" sz="1000" dirty="0"/>
              <a:t>모니터링 값이 습관 분석에 저장됨</a:t>
            </a:r>
            <a:endParaRPr lang="en-US" altLang="ko-KR" sz="1000" dirty="0"/>
          </a:p>
          <a:p>
            <a:endParaRPr lang="ko-KR" altLang="en-US" sz="1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0919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759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82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889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030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430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연산 각도 분석은 측정 노이즈와 진동의 노이즈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사용자마다의 특성에 의해 오차가 많이 발생할 것이라는 피드백을 받았었음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칼만필터를 통해 가속도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자이로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센서의 노이즈가 상당히 줄어들었고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특성상 사용 전 해당 각도나 위치를 미리 저장 해 두어야 한다는 점을 고려하여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적분의 오차 값과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Pitch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Roll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Yaw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연산을 통해 얻게 되는 오차 값의 성능을 비교 중에 있음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08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연산 각도 분석은 측정 노이즈와 진동의 노이즈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사용자마다의 특성에 의해 오차가 많이 발생할 것이라는 피드백을 받았었음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칼만필터를 통해 가속도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자이로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센서의 노이즈가 상당히 줄어들었고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특성상 사용 전 해당 각도나 위치를 미리 저장 해 두어야 한다는 점을 고려하여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적분의 오차 값과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Pitch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Roll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Yaw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연산을 통해 얻게 되는 오차 값의 성능을 비교 중에 있음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570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연산 각도 분석은 측정 노이즈와 진동의 노이즈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사용자마다의 특성에 의해 오차가 많이 발생할 것이라는 피드백을 받았었음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칼만필터를 통해 가속도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자이로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센서의 노이즈가 상당히 줄어들었고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특성상 사용 전 해당 각도나 위치를 미리 저장 해 두어야 한다는 점을 고려하여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적분의 오차 값과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Pitch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Roll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Yaw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연산을 통해 얻게 되는 오차 값의 성능을 비교 중에 있음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632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1200" dirty="0">
                <a:ea typeface="나눔스퀘어" panose="020B0600000101010101" pitchFamily="50" charset="-127"/>
              </a:rPr>
              <a:t>강한 진동에 대한 제어 불가는 저가형 센서의 한계와 실제 전동칫솔의 진동과 다른 형태의 진동이라는 이유로 프로젝트의 한계로 정하고</a:t>
            </a:r>
            <a:r>
              <a:rPr lang="en-US" altLang="ko-KR" sz="1200" dirty="0"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ea typeface="나눔스퀘어" panose="020B0600000101010101" pitchFamily="50" charset="-127"/>
              </a:rPr>
              <a:t>다양한 테스트를 통해 어느 정도의 진동에 대해서는 개선해냈다는 점에 만족</a:t>
            </a:r>
            <a:endParaRPr lang="en-US" altLang="ko-KR" sz="1200" dirty="0"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200" dirty="0"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572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2B2C3-EF9F-4F8E-BAB2-A058C2140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14599"/>
            <a:ext cx="9144000" cy="2219326"/>
          </a:xfrm>
        </p:spPr>
        <p:txBody>
          <a:bodyPr anchor="b">
            <a:normAutofit/>
          </a:bodyPr>
          <a:lstStyle>
            <a:lvl1pPr algn="ctr">
              <a:defRPr lang="ko-KR" altLang="en-US" dirty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5C9015-9163-4371-A632-46199E5F1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8224"/>
            <a:ext cx="9144000" cy="10763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FEC9C-64C0-40B4-B74D-73774409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2C83DC-4C63-42DB-80A6-D6F30EAEE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E94813-42EC-4291-9222-F4B631BE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13531D-DCB1-4A3D-872F-A0FA14BE5B04}"/>
              </a:ext>
            </a:extLst>
          </p:cNvPr>
          <p:cNvSpPr/>
          <p:nvPr userDrawn="1"/>
        </p:nvSpPr>
        <p:spPr>
          <a:xfrm>
            <a:off x="0" y="-1"/>
            <a:ext cx="12192000" cy="2353121"/>
          </a:xfrm>
          <a:prstGeom prst="rect">
            <a:avLst/>
          </a:prstGeom>
          <a:solidFill>
            <a:srgbClr val="C0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72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D09629-1170-4648-9FB6-13B7CE949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40657-EE57-4BE3-8661-C1D89BC72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3357B2-08BA-4143-A44B-A01607295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1BCB0B-FF05-4783-B27A-82DDDDB73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E40E2F-2683-4142-BC4D-60D38C5C0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FFCCFB-EC5B-4DA5-8CA1-629823A7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50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C171E-191B-4858-BDB8-8288AD0BE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CA3F20-CAA5-4D16-B68A-A6BBF7B583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826DA0-A5D7-405C-96D1-09AE257F3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0B9198-179E-4086-A6F0-67411CFAE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56016-99CC-4E61-BF68-A960181D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8770E0-E392-459F-8F33-970AB6296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819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949E3-8E31-411E-8334-26BFE2DC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E952F8-A78B-4C55-8B82-85732B8DD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11AAA-5D65-4C3D-8D79-95E2D6CB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9BBFD5-BF10-4974-BF2F-B30326D2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A373E-95C7-4FBC-949C-C04664185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801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4A94BA-74E9-4C3A-8B9B-82FB0139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A28BB9-9762-4580-B700-DACD84C7F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DD17B1-9424-420B-A176-51A6D315A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72C6F2-29BF-49BA-B2FC-AB746F8D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B0F28-E468-4981-984E-57874111B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00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C6C74-292C-4E9A-9292-0F39FFCDA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780"/>
          </a:xfrm>
        </p:spPr>
        <p:txBody>
          <a:bodyPr/>
          <a:lstStyle>
            <a:lvl1pPr algn="ctr">
              <a:defRPr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48B39-54F1-4406-BBD6-72185B85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85DA14-7BF9-4191-B7D7-88A146B4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C9F7E2-0CDA-4A69-8BA7-22059967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0BEDF0E-9B64-4BD2-8DC5-A1BBE7AB370C}"/>
              </a:ext>
            </a:extLst>
          </p:cNvPr>
          <p:cNvCxnSpPr>
            <a:cxnSpLocks/>
          </p:cNvCxnSpPr>
          <p:nvPr userDrawn="1"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10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3BB2D-5A42-40BD-927D-D448CEC2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1F5797-6731-463B-9C17-8ACBFCC08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7B5B02-9984-4A95-9452-98D44B150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225D17-1C8E-4052-9ADC-719AB6F53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FE839C-0DF9-49F5-8884-77E4B6D2E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645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93DB9-D9F8-4E31-B25F-ED0248165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624891-4E1B-4635-924A-0026BAA94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BE7EAC-2B8A-4362-AD03-345670139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8FD490-1777-4B8F-8F02-45D412B1E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E182A0-FD0C-4FE7-B218-AEA1A0E7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49C5C4-1896-46E1-AC2A-585FEE40B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909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30BD4D-844C-4C74-A67A-DDEA3C951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FC57A4-7459-46BD-A4ED-1BD4FC731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0D0708-3EF0-4216-84E4-A066BE327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0B063D3-4502-4D05-BBA2-7B7BA5D1B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65BE17-89F8-4967-9EEB-036901EAC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0B3745-79B9-41B9-943A-E132AC213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0E21B-ADCC-48A1-AEA6-3204E76A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A28BF2-F827-4D74-AB72-A21AFE1FF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7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66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592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_하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48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38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62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6423712-81AF-4D47-B830-27C2357B6C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90BD47-99D8-43D9-AA76-D52B612E652D}"/>
              </a:ext>
            </a:extLst>
          </p:cNvPr>
          <p:cNvSpPr txBox="1"/>
          <p:nvPr userDrawn="1"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2068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BF27C9-34F0-4397-A494-2A43DB75F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3F0A62-2B6B-4B1F-B297-DE336DB20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3DFAC9-84EF-439B-9D0E-E5579CFEAB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29790-0DC6-47CC-9942-83498BADFBAF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AB5AE7-8C80-4F7E-A8B0-6B03AE94D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D7610B-6486-429F-B246-40B31699C3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8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5" r:id="rId8"/>
    <p:sldLayoutId id="2147483660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4A8348FC-35D8-4147-BE83-67704EB4A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76825" y="418260"/>
            <a:ext cx="2038350" cy="203835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9986EC1E-FF1F-4EF2-B49A-3B79745F60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defRPr b="1">
                <a:latin typeface="NanumSquareB"/>
                <a:ea typeface="NanumSquareB"/>
                <a:cs typeface="NanumSquareB"/>
                <a:sym typeface="NanumSquareB"/>
              </a:defRPr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스마트 전동칫솔 및 </a:t>
            </a:r>
            <a:b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모니터링 애플리케이션</a:t>
            </a:r>
            <a:endParaRPr lang="ko-KR" altLang="en-US" dirty="0"/>
          </a:p>
        </p:txBody>
      </p:sp>
      <p:sp>
        <p:nvSpPr>
          <p:cNvPr id="7" name="캡스톤디자인(1)…">
            <a:extLst>
              <a:ext uri="{FF2B5EF4-FFF2-40B4-BE49-F238E27FC236}">
                <a16:creationId xmlns:a16="http://schemas.microsoft.com/office/drawing/2014/main" id="{A3DA2D30-1D50-4ED1-B01B-EBCCC214B5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0" y="5081047"/>
            <a:ext cx="9144000" cy="1358694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아치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20160342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김수진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20163228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남유선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20163704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박주현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F1F2CF-D231-4FBB-B476-D9185FB4C66B}"/>
              </a:ext>
            </a:extLst>
          </p:cNvPr>
          <p:cNvSpPr txBox="1"/>
          <p:nvPr/>
        </p:nvSpPr>
        <p:spPr>
          <a:xfrm>
            <a:off x="9666458" y="1522124"/>
            <a:ext cx="2228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캡스톤디자인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(1)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  <a:sym typeface="NanumSquareR"/>
            </a:endParaRPr>
          </a:p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13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3561939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3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ko-KR" altLang="en-US" sz="32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 알고리즘 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VS 3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각도 분석 알고리즘</a:t>
            </a:r>
            <a:endParaRPr lang="en-US" altLang="ko-KR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중력가속도 값이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9.8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고정이 아닌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8.9 - 10.89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사이 심한 오차가 존재하여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중력가속도 제거 및 제어 불가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가만히 있는 경우에도 세밀한 값의 변화로 위치 매핑에 영향을 크게 줌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45318" y="3242873"/>
            <a:ext cx="390145" cy="408433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1586614" y="5045275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469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3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ko-KR" altLang="en-US" sz="32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 알고리즘 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VS 3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각도 분석 알고리즘</a:t>
            </a:r>
            <a:endParaRPr lang="en-US" altLang="ko-KR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3D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값을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2D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매핑하는 것에 대한 값의 오차 발생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위에서 언급한 중력가속도 제거 오차로 인해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제거에서 오차가 발생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1586613" y="442925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2.png">
            <a:extLst>
              <a:ext uri="{FF2B5EF4-FFF2-40B4-BE49-F238E27FC236}">
                <a16:creationId xmlns:a16="http://schemas.microsoft.com/office/drawing/2014/main" id="{AF82347B-C6B4-4D96-A9ED-528F40EDAB27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45317" y="3224783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389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3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각도 분석 알고리즘 사용 결정</a:t>
            </a:r>
            <a:endParaRPr lang="en-US" altLang="ko-KR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 알고리즘의 치명적 오차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칼만필터 사용으로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축의 노이즈 감소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전동칫솔 전원 연결 후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치아에 대한 각도 정보를 스위치를 통해 인식하는 과정이 필요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전원 연결이 끊기면 기존의 정보가 초기화 됨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1586613" y="442925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1.png">
            <a:extLst>
              <a:ext uri="{FF2B5EF4-FFF2-40B4-BE49-F238E27FC236}">
                <a16:creationId xmlns:a16="http://schemas.microsoft.com/office/drawing/2014/main" id="{08F9094D-898B-4142-9AA8-B70ED27F683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45316" y="3224783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100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909078" y="341922"/>
            <a:ext cx="63738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진동 모터 사용 테스트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6375178" y="1497472"/>
            <a:ext cx="5415770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피드백대로 </a:t>
            </a: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자이로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가속도 센서의 값에 큰 영향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센서의 위치를 </a:t>
            </a: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칫솔대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중앙으로 변경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약한 진동에 대한 노이즈 제어 가능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고무줄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티슈 등 완충을 위한 다양한 모델 테스트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크게 개선되는 점을 발견하지 못함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모터와 압력센서를 위한 칫솔 헤드 추가 제작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상당량 개선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But,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강한 진동은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제어 불가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6300647" y="3038933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1.png">
            <a:extLst>
              <a:ext uri="{FF2B5EF4-FFF2-40B4-BE49-F238E27FC236}">
                <a16:creationId xmlns:a16="http://schemas.microsoft.com/office/drawing/2014/main" id="{08F9094D-898B-4142-9AA8-B70ED27F683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60131" y="2463573"/>
            <a:ext cx="390145" cy="40843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BF9C41E4-5F5C-4AD0-8702-DCBEA49AEF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956" y="2441835"/>
            <a:ext cx="3263691" cy="275188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4D241F6C-C61F-4ECD-B7A8-E5E45379DCBA}"/>
              </a:ext>
            </a:extLst>
          </p:cNvPr>
          <p:cNvSpPr/>
          <p:nvPr/>
        </p:nvSpPr>
        <p:spPr>
          <a:xfrm>
            <a:off x="3319662" y="2667790"/>
            <a:ext cx="2721841" cy="25891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칫솔 모델 그림 넣어도 </a:t>
            </a:r>
            <a:r>
              <a:rPr lang="ko-KR" altLang="en-US" dirty="0" err="1"/>
              <a:t>좋을듯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9" name="그림 8" descr="2.png">
            <a:extLst>
              <a:ext uri="{FF2B5EF4-FFF2-40B4-BE49-F238E27FC236}">
                <a16:creationId xmlns:a16="http://schemas.microsoft.com/office/drawing/2014/main" id="{46FDD669-BC7D-4A3D-918E-33ECFADAA7B2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213925" y="3817777"/>
            <a:ext cx="390145" cy="408433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1B79FCF4-7B71-43B3-8D1E-548A6727AF3E}"/>
              </a:ext>
            </a:extLst>
          </p:cNvPr>
          <p:cNvSpPr/>
          <p:nvPr/>
        </p:nvSpPr>
        <p:spPr>
          <a:xfrm>
            <a:off x="6296518" y="448905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3.png">
            <a:extLst>
              <a:ext uri="{FF2B5EF4-FFF2-40B4-BE49-F238E27FC236}">
                <a16:creationId xmlns:a16="http://schemas.microsoft.com/office/drawing/2014/main" id="{E830A15F-CBC2-4295-9719-15786311958F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213925" y="5312647"/>
            <a:ext cx="390145" cy="408433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1A08E688-41CB-46A6-9A20-0FDE7B49E39E}"/>
              </a:ext>
            </a:extLst>
          </p:cNvPr>
          <p:cNvSpPr/>
          <p:nvPr/>
        </p:nvSpPr>
        <p:spPr>
          <a:xfrm>
            <a:off x="6296518" y="5920926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721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dirty="0" err="1"/>
              <a:t>깃허브</a:t>
            </a:r>
            <a:r>
              <a:rPr lang="ko-KR" altLang="en-US" dirty="0"/>
              <a:t> 이슈 디버깅</a:t>
            </a:r>
            <a:r>
              <a:rPr lang="en-US" altLang="ko-KR" dirty="0"/>
              <a:t>? </a:t>
            </a:r>
            <a:r>
              <a:rPr lang="ko-KR" altLang="en-US" dirty="0"/>
              <a:t>트러블슈팅</a:t>
            </a:r>
            <a:r>
              <a:rPr lang="en-US" altLang="ko-KR" dirty="0"/>
              <a:t>?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196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048818" y="341922"/>
            <a:ext cx="40943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통신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모델을 누르면 블루투스 통신을 시작 및 종료하도록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모듈에서 보내는 값과 애플리케이션에서 받는 값이 달랐던 문제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치아번호를 전송 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번호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% 7)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checksum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값을 함께 전송함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통신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interval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줄여서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checksum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값이 다른 경우 값을 버림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3052" y="3020567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03053" y="1688448"/>
            <a:ext cx="390145" cy="408433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2F324F41-04FE-477A-9046-7397EB5AF0D3}"/>
              </a:ext>
            </a:extLst>
          </p:cNvPr>
          <p:cNvSpPr/>
          <p:nvPr/>
        </p:nvSpPr>
        <p:spPr>
          <a:xfrm>
            <a:off x="2193867" y="429582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30AD8166-9657-4834-A3D4-C3C237588ADA}"/>
              </a:ext>
            </a:extLst>
          </p:cNvPr>
          <p:cNvSpPr/>
          <p:nvPr/>
        </p:nvSpPr>
        <p:spPr>
          <a:xfrm>
            <a:off x="2193867" y="537744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553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493102" y="341922"/>
            <a:ext cx="72058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모듈로부터 치아 번호를 전송 받을 때마다 해당 치아에 대한 카운터 값 증가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모듈과 통신하는 단위 시간으로 카운터 값을 나누어  양치 시간 계산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시간이 지나면 소리로 알림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98340" y="3122675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03053" y="1688448"/>
            <a:ext cx="390145" cy="408433"/>
          </a:xfrm>
          <a:prstGeom prst="rect">
            <a:avLst/>
          </a:prstGeom>
        </p:spPr>
      </p:pic>
      <p:pic>
        <p:nvPicPr>
          <p:cNvPr id="8" name="그림 7" descr="3.png">
            <a:extLst>
              <a:ext uri="{FF2B5EF4-FFF2-40B4-BE49-F238E27FC236}">
                <a16:creationId xmlns:a16="http://schemas.microsoft.com/office/drawing/2014/main" id="{2ED8B838-810E-43DB-94B9-83F4DDEBBD60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03053" y="4556903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782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493102" y="341922"/>
            <a:ext cx="72058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양치질을 하면서 치아 건강에 대한 정보를 얻고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좋은 양치 습관을 기를 수 있도록 여러가지 정보 보여줌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초에 한번씩 바뀌면서 치아 관련 정보 제공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3052" y="4556903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03053" y="1688448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39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71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영상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5"/>
              </a:buBlip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앱">
            <a:hlinkClick r:id="" action="ppaction://media"/>
            <a:extLst>
              <a:ext uri="{FF2B5EF4-FFF2-40B4-BE49-F238E27FC236}">
                <a16:creationId xmlns:a16="http://schemas.microsoft.com/office/drawing/2014/main" id="{DF84F2CB-B4BC-4761-8B9B-216CDA2E03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22438" y="1372550"/>
            <a:ext cx="2547124" cy="517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10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4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804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D4EC9FAD-F4C7-427B-9FA9-F52D35FE8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4A80FE-0C8F-40B3-AC4D-1DA282109BB9}"/>
              </a:ext>
            </a:extLst>
          </p:cNvPr>
          <p:cNvSpPr txBox="1"/>
          <p:nvPr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3EEE79C-C3A5-4AC6-87F8-4B366BCFDC79}"/>
              </a:ext>
            </a:extLst>
          </p:cNvPr>
          <p:cNvSpPr/>
          <p:nvPr/>
        </p:nvSpPr>
        <p:spPr>
          <a:xfrm>
            <a:off x="4798740" y="2494682"/>
            <a:ext cx="4572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피드백 내용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추후 일정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</p:txBody>
      </p:sp>
      <p:pic>
        <p:nvPicPr>
          <p:cNvPr id="9" name="그림 8" descr="1.png">
            <a:extLst>
              <a:ext uri="{FF2B5EF4-FFF2-40B4-BE49-F238E27FC236}">
                <a16:creationId xmlns:a16="http://schemas.microsoft.com/office/drawing/2014/main" id="{FD878155-04AB-44E5-B361-4D133A7C71C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76599" y="2494682"/>
            <a:ext cx="390145" cy="408433"/>
          </a:xfrm>
          <a:prstGeom prst="rect">
            <a:avLst/>
          </a:prstGeom>
        </p:spPr>
      </p:pic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C170F17B-B05E-4BE3-94B7-05FFB9026FD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272334" y="3592903"/>
            <a:ext cx="390145" cy="408433"/>
          </a:xfrm>
          <a:prstGeom prst="rect">
            <a:avLst/>
          </a:prstGeom>
        </p:spPr>
      </p:pic>
      <p:pic>
        <p:nvPicPr>
          <p:cNvPr id="11" name="그림 10" descr="3.png">
            <a:extLst>
              <a:ext uri="{FF2B5EF4-FFF2-40B4-BE49-F238E27FC236}">
                <a16:creationId xmlns:a16="http://schemas.microsoft.com/office/drawing/2014/main" id="{D91BC421-0DB6-4D3C-847B-51BA835B116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272333" y="469112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86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71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판별 기능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테스트 완료 후 최종 모델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모형을 통한 값 전송 테스트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완료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관련 정보 제공 기능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완료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 algn="ctr">
              <a:lnSpc>
                <a:spcPct val="150000"/>
              </a:lnSpc>
              <a:buSzPct val="50000"/>
              <a:buNone/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3053" y="3758171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03053" y="1688448"/>
            <a:ext cx="390145" cy="408433"/>
          </a:xfrm>
          <a:prstGeom prst="rect">
            <a:avLst/>
          </a:prstGeom>
        </p:spPr>
      </p:pic>
      <p:pic>
        <p:nvPicPr>
          <p:cNvPr id="8" name="그림 7" descr="3.png">
            <a:extLst>
              <a:ext uri="{FF2B5EF4-FFF2-40B4-BE49-F238E27FC236}">
                <a16:creationId xmlns:a16="http://schemas.microsoft.com/office/drawing/2014/main" id="{2ED8B838-810E-43DB-94B9-83F4DDEBBD60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03053" y="5092737"/>
            <a:ext cx="390145" cy="408433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60638C4F-F27D-4EFC-B805-AA74CC889F2B}"/>
              </a:ext>
            </a:extLst>
          </p:cNvPr>
          <p:cNvSpPr/>
          <p:nvPr/>
        </p:nvSpPr>
        <p:spPr>
          <a:xfrm>
            <a:off x="2185550" y="2429920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8D5E4DC1-8C1E-4288-8F4B-72C124C784AC}"/>
              </a:ext>
            </a:extLst>
          </p:cNvPr>
          <p:cNvSpPr/>
          <p:nvPr/>
        </p:nvSpPr>
        <p:spPr>
          <a:xfrm>
            <a:off x="2185550" y="3032883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5F28C106-65A5-4C87-9C11-6CCEC146A8CD}"/>
              </a:ext>
            </a:extLst>
          </p:cNvPr>
          <p:cNvSpPr/>
          <p:nvPr/>
        </p:nvSpPr>
        <p:spPr>
          <a:xfrm>
            <a:off x="2185550" y="4407271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57A3F1BC-70C0-41BF-9327-12FC527E096B}"/>
              </a:ext>
            </a:extLst>
          </p:cNvPr>
          <p:cNvSpPr/>
          <p:nvPr/>
        </p:nvSpPr>
        <p:spPr>
          <a:xfrm>
            <a:off x="2185550" y="5781659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2936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03AD73-8718-4A35-ADA0-49B8C0DF81DC}"/>
              </a:ext>
            </a:extLst>
          </p:cNvPr>
          <p:cNvSpPr txBox="1"/>
          <p:nvPr/>
        </p:nvSpPr>
        <p:spPr>
          <a:xfrm>
            <a:off x="4508866" y="2644170"/>
            <a:ext cx="31742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en-US" altLang="ko-KR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ko-KR" altLang="en-US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B3427D02-D294-49E9-93F0-1FD4CC25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18697" y="2180870"/>
            <a:ext cx="2496260" cy="249626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6756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84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528101" y="341922"/>
            <a:ext cx="3135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0AC6B6-728E-4A64-9826-7F423A7BB79C}"/>
              </a:ext>
            </a:extLst>
          </p:cNvPr>
          <p:cNvCxnSpPr>
            <a:cxnSpLocks/>
          </p:cNvCxnSpPr>
          <p:nvPr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967925"/>
            <a:ext cx="9277016" cy="412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@@@@@@@@@@@@</a:t>
            </a: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@@@@@@@@@@</a:t>
            </a:r>
          </a:p>
          <a:p>
            <a:pPr marL="0" indent="0">
              <a:lnSpc>
                <a:spcPct val="200000"/>
              </a:lnSpc>
              <a:buSzPct val="50000"/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 descr="1.png">
            <a:extLst>
              <a:ext uri="{FF2B5EF4-FFF2-40B4-BE49-F238E27FC236}">
                <a16:creationId xmlns:a16="http://schemas.microsoft.com/office/drawing/2014/main" id="{D75A5159-F675-477E-8882-F4BF103E7E1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97876" y="2149366"/>
            <a:ext cx="516800" cy="541025"/>
          </a:xfrm>
          <a:prstGeom prst="rect">
            <a:avLst/>
          </a:prstGeom>
        </p:spPr>
      </p:pic>
      <p:pic>
        <p:nvPicPr>
          <p:cNvPr id="9" name="그림 8" descr="2.png">
            <a:extLst>
              <a:ext uri="{FF2B5EF4-FFF2-40B4-BE49-F238E27FC236}">
                <a16:creationId xmlns:a16="http://schemas.microsoft.com/office/drawing/2014/main" id="{2A8A2093-4B9C-4274-AA85-A8E4E9075A9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97876" y="3487625"/>
            <a:ext cx="516800" cy="54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01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5355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진행 상황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228DDE-DC4F-4B07-A283-307E22D31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604" y="1450009"/>
            <a:ext cx="7040791" cy="506606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4E3BA24-CC02-495A-8865-078630918373}"/>
              </a:ext>
            </a:extLst>
          </p:cNvPr>
          <p:cNvSpPr/>
          <p:nvPr/>
        </p:nvSpPr>
        <p:spPr>
          <a:xfrm>
            <a:off x="8747874" y="2105025"/>
            <a:ext cx="342900" cy="3997330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26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판별 기능 구현 </a:t>
            </a:r>
            <a:r>
              <a:rPr lang="en-US" altLang="ko-KR" dirty="0"/>
              <a:t>- </a:t>
            </a:r>
            <a:r>
              <a:rPr lang="ko-KR" altLang="en-US" dirty="0"/>
              <a:t>센서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9133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3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6641432" y="1497473"/>
            <a:ext cx="4179229" cy="492983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 알고리즘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센서에서 추출한 가속도 값의 중력가속도를 제거해준다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중력가속도가 제거된 가속도 값을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 적분하여 속도로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2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 적분하여 거리를 구한다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[0,0]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시작하여 측정시마다 해당 위치 값을 더해준다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ex) [0,0] -&gt; [10,10]</a:t>
            </a:r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520794" y="3224783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520794" y="2153653"/>
            <a:ext cx="390145" cy="408433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6562090" y="4739227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9CE8420-FA00-41A9-BA29-EA4AE48715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338" y="1688350"/>
            <a:ext cx="4406574" cy="3072865"/>
          </a:xfrm>
          <a:prstGeom prst="rect">
            <a:avLst/>
          </a:prstGeom>
        </p:spPr>
      </p:pic>
      <p:pic>
        <p:nvPicPr>
          <p:cNvPr id="1026" name="Picture 2" descr="[ë¯¸ì ë¶1] â¨ ë¯¸ì ë¶ì íì© (2)ìì¹, ìë, ê°ìëì ê´ê³ ">
            <a:extLst>
              <a:ext uri="{FF2B5EF4-FFF2-40B4-BE49-F238E27FC236}">
                <a16:creationId xmlns:a16="http://schemas.microsoft.com/office/drawing/2014/main" id="{F296EA89-C529-41A0-ACF5-02AA884FC5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533" y="5121856"/>
            <a:ext cx="4776185" cy="994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1699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3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6641432" y="1497473"/>
            <a:ext cx="4179229" cy="492983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각도 분석 알고리즘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회전각을 세 축으로 분해하여 표현</a:t>
            </a: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r>
              <a:rPr lang="ko-KR" altLang="en-US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주위로 회전한 각도로 </a:t>
            </a: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Roll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</a:t>
            </a:r>
            <a:r>
              <a:rPr lang="ko-KR" altLang="en-US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주위로 회전한 각도로 </a:t>
            </a: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Pitch</a:t>
            </a:r>
          </a:p>
          <a:p>
            <a:pPr>
              <a:lnSpc>
                <a:spcPct val="150000"/>
              </a:lnSpc>
              <a:buSzPct val="50000"/>
            </a:pP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</a:t>
            </a:r>
            <a:r>
              <a:rPr lang="ko-KR" altLang="en-US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주위로 회전한 각도로 </a:t>
            </a: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Yaw</a:t>
            </a:r>
          </a:p>
          <a:p>
            <a:pPr>
              <a:lnSpc>
                <a:spcPct val="150000"/>
              </a:lnSpc>
              <a:buSzPct val="50000"/>
            </a:pPr>
            <a:endParaRPr lang="en-US" altLang="ko-KR" sz="27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 필터를 통해 기본 노이즈를 보정해준다</a:t>
            </a:r>
            <a:r>
              <a:rPr lang="en-US" altLang="ko-KR" sz="2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6540044" y="3659167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586CF7-8439-4972-BCEB-9CB9585F0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98" y="2534671"/>
            <a:ext cx="3267885" cy="285543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0625786-D7DE-4BE6-A0FE-C3D0C022F7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3854" y="2663211"/>
            <a:ext cx="2172454" cy="2518359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B0956331-4B9C-4089-87C2-64A78AA1BF25}"/>
              </a:ext>
            </a:extLst>
          </p:cNvPr>
          <p:cNvSpPr/>
          <p:nvPr/>
        </p:nvSpPr>
        <p:spPr>
          <a:xfrm>
            <a:off x="6540044" y="2663366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14A82C76-5665-48B6-88F1-F7A7CBC735C9}"/>
              </a:ext>
            </a:extLst>
          </p:cNvPr>
          <p:cNvSpPr/>
          <p:nvPr/>
        </p:nvSpPr>
        <p:spPr>
          <a:xfrm>
            <a:off x="6540044" y="318163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1.png">
            <a:extLst>
              <a:ext uri="{FF2B5EF4-FFF2-40B4-BE49-F238E27FC236}">
                <a16:creationId xmlns:a16="http://schemas.microsoft.com/office/drawing/2014/main" id="{ACDCD428-EEA2-429F-9352-61E03A83A12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501543" y="2092656"/>
            <a:ext cx="390145" cy="408433"/>
          </a:xfrm>
          <a:prstGeom prst="rect">
            <a:avLst/>
          </a:prstGeom>
        </p:spPr>
      </p:pic>
      <p:pic>
        <p:nvPicPr>
          <p:cNvPr id="17" name="그림 16" descr="2.png">
            <a:extLst>
              <a:ext uri="{FF2B5EF4-FFF2-40B4-BE49-F238E27FC236}">
                <a16:creationId xmlns:a16="http://schemas.microsoft.com/office/drawing/2014/main" id="{535E84E1-B14C-4CAF-B177-E8B8D3DA0C69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501543" y="4668572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90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1557</TotalTime>
  <Words>786</Words>
  <Application>Microsoft Office PowerPoint</Application>
  <PresentationFormat>와이드스크린</PresentationFormat>
  <Paragraphs>141</Paragraphs>
  <Slides>21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NanumSquareR</vt:lpstr>
      <vt:lpstr>NanumSquareB</vt:lpstr>
      <vt:lpstr>HY견고딕</vt:lpstr>
      <vt:lpstr>나눔스퀘어 ExtraBold</vt:lpstr>
      <vt:lpstr>나눔스퀘어</vt:lpstr>
      <vt:lpstr>Verdana</vt:lpstr>
      <vt:lpstr>Arial</vt:lpstr>
      <vt:lpstr>맑은 고딕</vt:lpstr>
      <vt:lpstr>Office 테마</vt:lpstr>
      <vt:lpstr>스마트 전동칫솔 및  모니터링 애플리케이션</vt:lpstr>
      <vt:lpstr>PowerPoint 프레젠테이션</vt:lpstr>
      <vt:lpstr>피드백 내용</vt:lpstr>
      <vt:lpstr>PowerPoint 프레젠테이션</vt:lpstr>
      <vt:lpstr>프로젝트 진행 상황</vt:lpstr>
      <vt:lpstr>PowerPoint 프레젠테이션</vt:lpstr>
      <vt:lpstr>치아 판별 기능 구현 - 센서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깃허브 이슈 디버깅? 트러블슈팅?</vt:lpstr>
      <vt:lpstr>PowerPoint 프레젠테이션</vt:lpstr>
      <vt:lpstr>PowerPoint 프레젠테이션</vt:lpstr>
      <vt:lpstr>PowerPoint 프레젠테이션</vt:lpstr>
      <vt:lpstr>PowerPoint 프레젠테이션</vt:lpstr>
      <vt:lpstr>추후 일정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남유선</dc:creator>
  <cp:lastModifiedBy>id01096883446@gmail.com</cp:lastModifiedBy>
  <cp:revision>142</cp:revision>
  <dcterms:created xsi:type="dcterms:W3CDTF">2018-10-14T13:17:29Z</dcterms:created>
  <dcterms:modified xsi:type="dcterms:W3CDTF">2018-11-25T16:10:19Z</dcterms:modified>
</cp:coreProperties>
</file>

<file path=docProps/thumbnail.jpeg>
</file>